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26" r:id="rId2"/>
    <p:sldId id="339" r:id="rId3"/>
    <p:sldId id="341" r:id="rId4"/>
    <p:sldId id="338" r:id="rId5"/>
    <p:sldId id="327" r:id="rId6"/>
    <p:sldId id="340" r:id="rId7"/>
    <p:sldId id="342" r:id="rId8"/>
    <p:sldId id="343" r:id="rId9"/>
    <p:sldId id="344" r:id="rId10"/>
    <p:sldId id="345" r:id="rId11"/>
    <p:sldId id="333" r:id="rId12"/>
    <p:sldId id="334" r:id="rId13"/>
    <p:sldId id="329" r:id="rId14"/>
    <p:sldId id="330" r:id="rId15"/>
    <p:sldId id="331" r:id="rId16"/>
    <p:sldId id="332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029F50-EF4A-4A1E-8174-DB2E9803B580}">
          <p14:sldIdLst>
            <p14:sldId id="326"/>
            <p14:sldId id="339"/>
            <p14:sldId id="341"/>
            <p14:sldId id="338"/>
            <p14:sldId id="327"/>
          </p14:sldIdLst>
        </p14:section>
        <p14:section name="Methods (SLAM)" id="{3375BE86-73E6-42D1-9F8F-C3350BB86A33}">
          <p14:sldIdLst>
            <p14:sldId id="340"/>
            <p14:sldId id="342"/>
            <p14:sldId id="343"/>
            <p14:sldId id="344"/>
            <p14:sldId id="345"/>
          </p14:sldIdLst>
        </p14:section>
        <p14:section name="Methods(Planning)" id="{2CB59F66-16D8-4466-9106-05DA27663559}">
          <p14:sldIdLst>
            <p14:sldId id="333"/>
            <p14:sldId id="334"/>
            <p14:sldId id="329"/>
          </p14:sldIdLst>
        </p14:section>
        <p14:section name="Methods" id="{30C14FAB-D16C-477C-B854-AB22C578C632}">
          <p14:sldIdLst>
            <p14:sldId id="330"/>
            <p14:sldId id="331"/>
          </p14:sldIdLst>
        </p14:section>
        <p14:section name="Our Implementation" id="{E28C446F-4F8B-4204-B305-8D1467AB7405}">
          <p14:sldIdLst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21" autoAdjust="0"/>
  </p:normalViewPr>
  <p:slideViewPr>
    <p:cSldViewPr snapToGrid="0">
      <p:cViewPr varScale="1">
        <p:scale>
          <a:sx n="87" d="100"/>
          <a:sy n="87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06/12/2022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128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UAV in an unknown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716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06/12/2022 08:59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367223" y="5644991"/>
            <a:ext cx="3272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Dan and Alon</a:t>
            </a:r>
            <a:endParaRPr lang="en-IL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371827" y="1213009"/>
            <a:ext cx="9328944" cy="2215991"/>
            <a:chOff x="2216727" y="1801091"/>
            <a:chExt cx="9328944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89970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Planning in the Continuous Domain: a Generalized</a:t>
              </a:r>
            </a:p>
            <a:p>
              <a:pPr algn="ctr"/>
              <a:r>
                <a:rPr lang="en-US" sz="3200" dirty="0"/>
                <a:t>Belief Space Approach for Autonomous Navigation in</a:t>
              </a:r>
            </a:p>
            <a:p>
              <a:pPr algn="ctr"/>
              <a:r>
                <a:rPr lang="en-US" sz="3200" dirty="0"/>
                <a:t>Unknown Environments</a:t>
              </a:r>
              <a:endParaRPr lang="en-IL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2404178" y="3370751"/>
              <a:ext cx="9141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Vadim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Indelman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Luca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Carlone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, and Frank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Dellaert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International Journal of Robotics Research </a:t>
              </a:r>
              <a:r>
                <a:rPr lang="en-US" b="0" i="1" dirty="0">
                  <a:solidFill>
                    <a:srgbClr val="373737"/>
                  </a:solidFill>
                  <a:effectLst/>
                  <a:latin typeface="Helvetica Neue"/>
                </a:rPr>
                <a:t>-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2015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01091-7170-1AAA-6868-2EA37D7956F3}"/>
              </a:ext>
            </a:extLst>
          </p:cNvPr>
          <p:cNvSpPr txBox="1"/>
          <p:nvPr/>
        </p:nvSpPr>
        <p:spPr>
          <a:xfrm>
            <a:off x="2704371" y="4431010"/>
            <a:ext cx="7025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2014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Planning under uncertainty in the continuous domain: a generalized belief space approach. In IEEE Intl. Conf. on Robotics and Automation (ICRA).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21D0-CE8E-D05E-63B2-94FBCBC40AAA}"/>
              </a:ext>
            </a:extLst>
          </p:cNvPr>
          <p:cNvSpPr txBox="1"/>
          <p:nvPr/>
        </p:nvSpPr>
        <p:spPr>
          <a:xfrm>
            <a:off x="2554491" y="3740948"/>
            <a:ext cx="7538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Towards planning in generalized belief space. In Proc. of the Intl.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Symp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of Robotics Research (ISRR).</a:t>
            </a:r>
          </a:p>
        </p:txBody>
      </p:sp>
    </p:spTree>
    <p:extLst>
      <p:ext uri="{BB962C8B-B14F-4D97-AF65-F5344CB8AC3E}">
        <p14:creationId xmlns:p14="http://schemas.microsoft.com/office/powerpoint/2010/main" val="414625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/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blipFill>
                <a:blip r:embed="rId2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B70E4-65E8-62B6-299F-4B45FFE76254}"/>
              </a:ext>
            </a:extLst>
          </p:cNvPr>
          <p:cNvGrpSpPr/>
          <p:nvPr/>
        </p:nvGrpSpPr>
        <p:grpSpPr>
          <a:xfrm rot="20703344">
            <a:off x="758853" y="4673819"/>
            <a:ext cx="2362070" cy="1417242"/>
            <a:chOff x="607086" y="4798113"/>
            <a:chExt cx="3248665" cy="1949199"/>
          </a:xfrm>
        </p:grpSpPr>
        <p:pic>
          <p:nvPicPr>
            <p:cNvPr id="16" name="Picture 15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8E0A2779-1C1A-45D1-94D9-8D5BD9A6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72364-7760-6D73-C791-4E228A805CF0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/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6742F3-BBBD-FAD4-06BD-2F67D3BE0B91}"/>
              </a:ext>
            </a:extLst>
          </p:cNvPr>
          <p:cNvSpPr/>
          <p:nvPr/>
        </p:nvSpPr>
        <p:spPr>
          <a:xfrm>
            <a:off x="4247512" y="1762699"/>
            <a:ext cx="2604980" cy="228165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/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D40D1696-BA5A-06F1-7C6A-1DE1474084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7332" r="15033" b="1339"/>
          <a:stretch/>
        </p:blipFill>
        <p:spPr>
          <a:xfrm>
            <a:off x="5729956" y="3252397"/>
            <a:ext cx="3789627" cy="344611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7088248-C4E9-FC5A-07C9-5436B1D69879}"/>
              </a:ext>
            </a:extLst>
          </p:cNvPr>
          <p:cNvSpPr/>
          <p:nvPr/>
        </p:nvSpPr>
        <p:spPr>
          <a:xfrm flipH="1">
            <a:off x="7624770" y="1729613"/>
            <a:ext cx="639428" cy="81856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F11F-2972-9BAB-260A-81176BB4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E1ABC-4FDF-744E-DC31-5B5E92116794}"/>
              </a:ext>
            </a:extLst>
          </p:cNvPr>
          <p:cNvSpPr txBox="1"/>
          <p:nvPr/>
        </p:nvSpPr>
        <p:spPr>
          <a:xfrm>
            <a:off x="373780" y="145315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89204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6B3B-A81D-7489-3237-E4A615D5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29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9266-F2C5-5003-916F-0F535269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343FF-81C3-8B9A-19A5-5E64CE64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8" y="1624012"/>
            <a:ext cx="5800725" cy="376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49772-D89E-8B19-5397-CF9D5411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654049"/>
            <a:ext cx="7144430" cy="1108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BCFF6-AA28-923B-1B4B-3977EDC8D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2448605"/>
            <a:ext cx="52292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E4BAD-2C84-3F7E-9871-5B62D45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14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5B96D-21C3-32EE-7F25-A70D1D34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90600"/>
            <a:ext cx="87249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399E5-FC8B-4102-298F-EF33FD97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4040640"/>
            <a:ext cx="7953375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173D8-1F05-9F15-7C1E-BD0AFB365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49" y="5265170"/>
            <a:ext cx="88011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C5DD9-E08C-9E8D-7A8D-7529F981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140C9-D1F1-3819-2455-375E99DC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01" y="125413"/>
            <a:ext cx="9420225" cy="461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D8F9C-3A34-D6C8-F404-D817A7A9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5" y="4929187"/>
            <a:ext cx="44672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3F7BA-DB90-CE7F-A938-2669268E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300" y="5951536"/>
            <a:ext cx="43815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3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660D-6E33-403F-D99A-84D2EC7E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16</a:t>
            </a:fld>
            <a:endParaRPr lang="en-IL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EB63BDB-98B0-6BAC-D4DB-844AA8DE8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2" y="309562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286720" y="181957"/>
            <a:ext cx="6433569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Problem Statement</a:t>
            </a:r>
          </a:p>
          <a:p>
            <a:r>
              <a:rPr lang="en-US" sz="2400" dirty="0"/>
              <a:t>Formulate a general strategy to accomplish common tasks in robotics in the following setting: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prior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Continuous Domain (as opposed to discrete)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trike="sngStrike" dirty="0"/>
              <a:t>Maximum Likelihood Observations</a:t>
            </a:r>
          </a:p>
          <a:p>
            <a:endParaRPr lang="en-US" sz="2400" dirty="0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2A08B1C3-8A60-FA6C-15E1-6CD82F8A5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73" b="5916"/>
          <a:stretch/>
        </p:blipFill>
        <p:spPr>
          <a:xfrm>
            <a:off x="1556839" y="4473585"/>
            <a:ext cx="3694253" cy="16682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359627-2E7E-D3A0-E86B-B71A277B6E58}"/>
              </a:ext>
            </a:extLst>
          </p:cNvPr>
          <p:cNvGrpSpPr/>
          <p:nvPr/>
        </p:nvGrpSpPr>
        <p:grpSpPr>
          <a:xfrm>
            <a:off x="7820940" y="1033100"/>
            <a:ext cx="2929767" cy="2395900"/>
            <a:chOff x="7072314" y="529351"/>
            <a:chExt cx="2133600" cy="17448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17B0FE-6944-3394-4959-CB171806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33" t="14530" r="4690" b="5975"/>
            <a:stretch/>
          </p:blipFill>
          <p:spPr>
            <a:xfrm>
              <a:off x="7072314" y="605928"/>
              <a:ext cx="2133600" cy="1668235"/>
            </a:xfrm>
            <a:prstGeom prst="rect">
              <a:avLst/>
            </a:prstGeom>
          </p:spPr>
        </p:pic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2B1C59B4-01FB-FB28-220D-8295C1B90FDF}"/>
                </a:ext>
              </a:extLst>
            </p:cNvPr>
            <p:cNvSpPr/>
            <p:nvPr/>
          </p:nvSpPr>
          <p:spPr>
            <a:xfrm>
              <a:off x="8529637" y="529351"/>
              <a:ext cx="161925" cy="161925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F40F29A-4217-0EFF-1FCE-FF7AA3F64FFD}"/>
              </a:ext>
            </a:extLst>
          </p:cNvPr>
          <p:cNvSpPr txBox="1"/>
          <p:nvPr/>
        </p:nvSpPr>
        <p:spPr>
          <a:xfrm>
            <a:off x="8514169" y="573372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Path Planning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7C49B-839C-37C7-F1FD-E50FA2E0A088}"/>
              </a:ext>
            </a:extLst>
          </p:cNvPr>
          <p:cNvSpPr txBox="1"/>
          <p:nvPr/>
        </p:nvSpPr>
        <p:spPr>
          <a:xfrm>
            <a:off x="2371823" y="4011920"/>
            <a:ext cx="20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 Best View</a:t>
            </a:r>
          </a:p>
        </p:txBody>
      </p:sp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B116F52-84E4-EEF3-0D3C-D930211AE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14" y="4248163"/>
            <a:ext cx="2902189" cy="22907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0619E9-85D1-6BC4-9E71-95B5212CF49F}"/>
              </a:ext>
            </a:extLst>
          </p:cNvPr>
          <p:cNvSpPr txBox="1"/>
          <p:nvPr/>
        </p:nvSpPr>
        <p:spPr>
          <a:xfrm>
            <a:off x="7309020" y="3731554"/>
            <a:ext cx="160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46378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4ED5-1641-597E-467B-0690569F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507E-B765-2F67-7601-B2BF8AD02556}"/>
              </a:ext>
            </a:extLst>
          </p:cNvPr>
          <p:cNvSpPr txBox="1"/>
          <p:nvPr/>
        </p:nvSpPr>
        <p:spPr>
          <a:xfrm>
            <a:off x="404870" y="497591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Predictive Controller </a:t>
            </a:r>
          </a:p>
        </p:txBody>
      </p:sp>
      <p:pic>
        <p:nvPicPr>
          <p:cNvPr id="7" name="Picture 6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4953CA26-1F1D-A7C6-8B1B-405B4EF7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36" y="589988"/>
            <a:ext cx="4182737" cy="2321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EF93A-BB7A-3EC8-595E-0A413ED7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29" y="3946593"/>
            <a:ext cx="6815176" cy="2605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4FC8F1-53EC-769B-B78F-08467D36D5A6}"/>
              </a:ext>
            </a:extLst>
          </p:cNvPr>
          <p:cNvSpPr txBox="1"/>
          <p:nvPr/>
        </p:nvSpPr>
        <p:spPr>
          <a:xfrm>
            <a:off x="1855672" y="3286302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 with the Estimation in mind</a:t>
            </a:r>
          </a:p>
        </p:txBody>
      </p:sp>
    </p:spTree>
    <p:extLst>
      <p:ext uri="{BB962C8B-B14F-4D97-AF65-F5344CB8AC3E}">
        <p14:creationId xmlns:p14="http://schemas.microsoft.com/office/powerpoint/2010/main" val="391479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954C-7EA3-FDB7-835C-38366084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96" y="655733"/>
            <a:ext cx="4592658" cy="2821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647699" y="655732"/>
            <a:ext cx="628456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u="sng" dirty="0"/>
              <a:t>Motivating Example Used:</a:t>
            </a:r>
          </a:p>
          <a:p>
            <a:r>
              <a:rPr lang="en-US" sz="3200" dirty="0"/>
              <a:t>UAV flies over an unknown region with a camera looking downwards.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Its goal is to reach pre-specified goal positions while preserving an acceptable localization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263098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8A116-C760-F1F5-CEBC-9CDDE46C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0199992-58E2-9682-1717-5D10D2402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923" y="917394"/>
            <a:ext cx="8930154" cy="50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BFB90-B476-9C9D-DD61-982BAD3C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3AC1-B835-9631-1F14-B3BCCFCE1CA1}"/>
              </a:ext>
            </a:extLst>
          </p:cNvPr>
          <p:cNvSpPr txBox="1"/>
          <p:nvPr/>
        </p:nvSpPr>
        <p:spPr>
          <a:xfrm>
            <a:off x="373780" y="145315"/>
            <a:ext cx="629922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 with Estimation in Mind:</a:t>
            </a:r>
            <a:endParaRPr lang="he-IL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1E9F5-7FD9-5C63-CF9D-7A52976E80B0}"/>
              </a:ext>
            </a:extLst>
          </p:cNvPr>
          <p:cNvSpPr txBox="1"/>
          <p:nvPr/>
        </p:nvSpPr>
        <p:spPr>
          <a:xfrm>
            <a:off x="588264" y="945404"/>
            <a:ext cx="757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the environment is unknown, a joint state vector is held: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8B413-F65E-615E-97A1-BA26B942AE6D}"/>
              </a:ext>
            </a:extLst>
          </p:cNvPr>
          <p:cNvGrpSpPr/>
          <p:nvPr/>
        </p:nvGrpSpPr>
        <p:grpSpPr>
          <a:xfrm>
            <a:off x="1870472" y="1511024"/>
            <a:ext cx="3281347" cy="820707"/>
            <a:chOff x="2194556" y="1371223"/>
            <a:chExt cx="3281347" cy="8207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/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3E163-B0BB-7814-063D-8A582E713216}"/>
                </a:ext>
              </a:extLst>
            </p:cNvPr>
            <p:cNvSpPr txBox="1"/>
            <p:nvPr/>
          </p:nvSpPr>
          <p:spPr>
            <a:xfrm>
              <a:off x="2903023" y="1799684"/>
              <a:ext cx="1338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robot poses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94E73-97D5-D01F-F86E-A30A23B28434}"/>
                </a:ext>
              </a:extLst>
            </p:cNvPr>
            <p:cNvSpPr txBox="1"/>
            <p:nvPr/>
          </p:nvSpPr>
          <p:spPr>
            <a:xfrm>
              <a:off x="4317124" y="1822598"/>
              <a:ext cx="1158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landmarks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D79C2C-458F-8009-48C1-FD2E6F7CD1B3}"/>
              </a:ext>
            </a:extLst>
          </p:cNvPr>
          <p:cNvSpPr txBox="1"/>
          <p:nvPr/>
        </p:nvSpPr>
        <p:spPr>
          <a:xfrm>
            <a:off x="588262" y="2690773"/>
            <a:ext cx="4834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Estimation over the joint probability: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/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2DFFCE3F-B582-21D7-62E3-3D3D9A98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02" y="311448"/>
            <a:ext cx="4137298" cy="283213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EE1B71D-A6B5-89B6-E1FC-5501EE837A01}"/>
              </a:ext>
            </a:extLst>
          </p:cNvPr>
          <p:cNvGrpSpPr/>
          <p:nvPr/>
        </p:nvGrpSpPr>
        <p:grpSpPr>
          <a:xfrm>
            <a:off x="588262" y="3143578"/>
            <a:ext cx="9127114" cy="1635512"/>
            <a:chOff x="588262" y="3143578"/>
            <a:chExt cx="9127114" cy="16355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/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𝒵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𝑝𝑟𝑖𝑜𝑟𝑠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nary>
                                  <m:naryPr>
                                    <m:chr m:val="∏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31E22C-8A0C-1A9C-4E32-6AF0F09F2247}"/>
                </a:ext>
              </a:extLst>
            </p:cNvPr>
            <p:cNvSpPr txBox="1"/>
            <p:nvPr/>
          </p:nvSpPr>
          <p:spPr>
            <a:xfrm>
              <a:off x="5303956" y="4356876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Motion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C6F1F0-91FB-B478-D5FB-5A8BB5AE22D9}"/>
                </a:ext>
              </a:extLst>
            </p:cNvPr>
            <p:cNvSpPr txBox="1"/>
            <p:nvPr/>
          </p:nvSpPr>
          <p:spPr>
            <a:xfrm>
              <a:off x="7413101" y="4359284"/>
              <a:ext cx="1777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Observation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3276858-84A1-A370-CEF5-C77ACFB6367C}"/>
              </a:ext>
            </a:extLst>
          </p:cNvPr>
          <p:cNvSpPr txBox="1"/>
          <p:nvPr/>
        </p:nvSpPr>
        <p:spPr>
          <a:xfrm>
            <a:off x="588262" y="5027416"/>
            <a:ext cx="921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Architect models such that the posterior can be modeled as a gaussian: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8B97E-3B1E-AA82-24C5-697E32702434}"/>
              </a:ext>
            </a:extLst>
          </p:cNvPr>
          <p:cNvCxnSpPr>
            <a:cxnSpLocks/>
          </p:cNvCxnSpPr>
          <p:nvPr/>
        </p:nvCxnSpPr>
        <p:spPr>
          <a:xfrm flipH="1" flipV="1">
            <a:off x="3993040" y="5858413"/>
            <a:ext cx="2470318" cy="35002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AF25077-BFDC-6839-D2E4-12149F49A5AE}"/>
              </a:ext>
            </a:extLst>
          </p:cNvPr>
          <p:cNvSpPr txBox="1"/>
          <p:nvPr/>
        </p:nvSpPr>
        <p:spPr>
          <a:xfrm>
            <a:off x="6567320" y="6033426"/>
            <a:ext cx="20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Information Matrix</a:t>
            </a:r>
          </a:p>
        </p:txBody>
      </p:sp>
    </p:spTree>
    <p:extLst>
      <p:ext uri="{BB962C8B-B14F-4D97-AF65-F5344CB8AC3E}">
        <p14:creationId xmlns:p14="http://schemas.microsoft.com/office/powerpoint/2010/main" val="140024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0E90-BA3A-D1CB-9A6C-30B8AA41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79DFD-51F0-0032-B494-2D8AED0C705F}"/>
              </a:ext>
            </a:extLst>
          </p:cNvPr>
          <p:cNvSpPr txBox="1"/>
          <p:nvPr/>
        </p:nvSpPr>
        <p:spPr>
          <a:xfrm>
            <a:off x="495759" y="329535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/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lim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𝒰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/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he-IL" sz="2400" dirty="0"/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/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069021-F791-DF87-0E41-23EE51C3458C}"/>
              </a:ext>
            </a:extLst>
          </p:cNvPr>
          <p:cNvCxnSpPr/>
          <p:nvPr/>
        </p:nvCxnSpPr>
        <p:spPr>
          <a:xfrm>
            <a:off x="1983035" y="2206128"/>
            <a:ext cx="0" cy="19046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/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𝑅𝑒𝑚𝑖𝑛𝑑𝑒𝑟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CC8740B-D4DA-0505-053A-55EED8B03960}"/>
              </a:ext>
            </a:extLst>
          </p:cNvPr>
          <p:cNvSpPr txBox="1"/>
          <p:nvPr/>
        </p:nvSpPr>
        <p:spPr>
          <a:xfrm>
            <a:off x="2626526" y="515154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EF8C2-8858-8D70-0956-DDDE68578322}"/>
              </a:ext>
            </a:extLst>
          </p:cNvPr>
          <p:cNvSpPr txBox="1"/>
          <p:nvPr/>
        </p:nvSpPr>
        <p:spPr>
          <a:xfrm>
            <a:off x="5392548" y="515154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Motion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C0471-D938-92ED-F550-787F0B5ACA5D}"/>
              </a:ext>
            </a:extLst>
          </p:cNvPr>
          <p:cNvSpPr txBox="1"/>
          <p:nvPr/>
        </p:nvSpPr>
        <p:spPr>
          <a:xfrm>
            <a:off x="9149226" y="515154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 models</a:t>
            </a:r>
          </a:p>
        </p:txBody>
      </p:sp>
    </p:spTree>
    <p:extLst>
      <p:ext uri="{BB962C8B-B14F-4D97-AF65-F5344CB8AC3E}">
        <p14:creationId xmlns:p14="http://schemas.microsoft.com/office/powerpoint/2010/main" val="250717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AE09-6F41-14AA-7006-319F4A77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/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B7726-9BE7-92D2-7947-13F729CAE2A7}"/>
              </a:ext>
            </a:extLst>
          </p:cNvPr>
          <p:cNvCxnSpPr>
            <a:cxnSpLocks/>
          </p:cNvCxnSpPr>
          <p:nvPr/>
        </p:nvCxnSpPr>
        <p:spPr>
          <a:xfrm>
            <a:off x="4799684" y="3955665"/>
            <a:ext cx="1531345" cy="4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/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Linearize models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blipFill>
                <a:blip r:embed="rId3"/>
                <a:stretch>
                  <a:fillRect l="-1389" t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/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blipFill>
                <a:blip r:embed="rId4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98742C3-8610-90B3-7ED4-927B656F3341}"/>
              </a:ext>
            </a:extLst>
          </p:cNvPr>
          <p:cNvGrpSpPr/>
          <p:nvPr/>
        </p:nvGrpSpPr>
        <p:grpSpPr>
          <a:xfrm rot="20703344">
            <a:off x="9552320" y="5047660"/>
            <a:ext cx="2362070" cy="1417242"/>
            <a:chOff x="607086" y="4798113"/>
            <a:chExt cx="3248665" cy="1949199"/>
          </a:xfrm>
        </p:grpSpPr>
        <p:pic>
          <p:nvPicPr>
            <p:cNvPr id="24" name="Picture 23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064337F8-4C75-923C-880F-7058268A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1C6297-C8E7-EA31-07C3-1C6064CECE14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87FCDD-8BAA-9625-B310-5654B62C82AC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</p:spTree>
    <p:extLst>
      <p:ext uri="{BB962C8B-B14F-4D97-AF65-F5344CB8AC3E}">
        <p14:creationId xmlns:p14="http://schemas.microsoft.com/office/powerpoint/2010/main" val="348684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/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/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/>
              <p:nvPr/>
            </p:nvSpPr>
            <p:spPr>
              <a:xfrm>
                <a:off x="509490" y="2215496"/>
                <a:ext cx="6725559" cy="3548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</m:e>
                              <m:e/>
                              <m:e/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/>
                            </m:m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0" y="2215496"/>
                <a:ext cx="6725559" cy="3548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F513BDE-51FF-F9B8-AB0C-7E048E334B81}"/>
              </a:ext>
            </a:extLst>
          </p:cNvPr>
          <p:cNvSpPr txBox="1"/>
          <p:nvPr/>
        </p:nvSpPr>
        <p:spPr>
          <a:xfrm>
            <a:off x="3017620" y="5990305"/>
            <a:ext cx="227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Jacobians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9F4A8-3EC3-7A07-4465-00BC5A94EB89}"/>
              </a:ext>
            </a:extLst>
          </p:cNvPr>
          <p:cNvSpPr txBox="1"/>
          <p:nvPr/>
        </p:nvSpPr>
        <p:spPr>
          <a:xfrm>
            <a:off x="8702410" y="4814313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errors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6304F-1A07-29EA-6091-A92012038A29}"/>
              </a:ext>
            </a:extLst>
          </p:cNvPr>
          <p:cNvSpPr txBox="1"/>
          <p:nvPr/>
        </p:nvSpPr>
        <p:spPr>
          <a:xfrm>
            <a:off x="1529553" y="6329727"/>
            <a:ext cx="524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function of the measurements (at first iteration)</a:t>
            </a:r>
          </a:p>
        </p:txBody>
      </p:sp>
    </p:spTree>
    <p:extLst>
      <p:ext uri="{BB962C8B-B14F-4D97-AF65-F5344CB8AC3E}">
        <p14:creationId xmlns:p14="http://schemas.microsoft.com/office/powerpoint/2010/main" val="358903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466</Words>
  <Application>Microsoft Office PowerPoint</Application>
  <PresentationFormat>Widescreen</PresentationFormat>
  <Paragraphs>94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754</cp:revision>
  <dcterms:created xsi:type="dcterms:W3CDTF">2022-01-18T15:50:45Z</dcterms:created>
  <dcterms:modified xsi:type="dcterms:W3CDTF">2022-06-12T12:01:11Z</dcterms:modified>
</cp:coreProperties>
</file>